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84" r:id="rId2"/>
  </p:sldMasterIdLst>
  <p:notesMasterIdLst>
    <p:notesMasterId r:id="rId78"/>
  </p:notesMasterIdLst>
  <p:sldIdLst>
    <p:sldId id="330" r:id="rId3"/>
    <p:sldId id="331"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2" r:id="rId38"/>
    <p:sldId id="293" r:id="rId39"/>
    <p:sldId id="294" r:id="rId40"/>
    <p:sldId id="295" r:id="rId41"/>
    <p:sldId id="296" r:id="rId42"/>
    <p:sldId id="297" r:id="rId43"/>
    <p:sldId id="298" r:id="rId44"/>
    <p:sldId id="289" r:id="rId45"/>
    <p:sldId id="290" r:id="rId46"/>
    <p:sldId id="291"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9F0C0-7883-4304-97EC-7ED7CF08EA6E}"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17303-5875-4044-A596-7688CFDC0F30}" type="slidenum">
              <a:rPr lang="tr-TR" smtClean="0"/>
              <a:t>‹#›</a:t>
            </a:fld>
            <a:endParaRPr lang="tr-TR"/>
          </a:p>
        </p:txBody>
      </p:sp>
    </p:spTree>
    <p:extLst>
      <p:ext uri="{BB962C8B-B14F-4D97-AF65-F5344CB8AC3E}">
        <p14:creationId xmlns:p14="http://schemas.microsoft.com/office/powerpoint/2010/main" val="47279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813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CAA77330-09AA-48F7-BFDE-DDA34F6D225F}"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24.04.2016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7FC17E75-02CE-47C6-ADCA-8CB495EDE8FD}"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73BBA22-4862-4C84-849D-49665FABB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218876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5D0F5958-3D6E-45F9-9FAC-C66650E26DCF}"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20B701-FE49-4DFF-8ACD-CC479251F03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1901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955A8A00-297C-4D59-A889-2D0EE8B3F90C}"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92942F-4501-4F83-A3A8-523BA42955E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0808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FCAEB02-5A94-4EC9-83C2-1C1ED6EE71F0}"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D6DAAAE8-288C-42C3-8712-C085D621C72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58534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B2D200E1-70E7-43D8-84CC-AEE65C7CDE67}"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B7D39A93-D228-4749-BB3C-C82A09C229D1}"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979640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CAB08C45-C395-494A-A116-C59F2E6CE6E7}"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718A6BE-55DA-4A25-B028-3F32F8FC072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426145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79EDFFC-30E1-4AEE-AFC7-7A9EF87A1C72}"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15B53BF2-7BC9-4C69-934F-7684DF51827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653336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23DAF96A-C901-4534-9E7F-F2825D2D9844}"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8F02CF7A-F606-4F4C-B7EF-A7934AD7D19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46767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143A645F-B051-4870-9148-BB4A00A73463}"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3617239-460A-4553-A52A-7F7AAE04E47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0539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5E481F-4596-49AF-86C5-5ADF06B90920}"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7DE7C-02A1-4455-A8B0-3174AFC8BF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80670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9865A91-363F-4C52-BB26-ECCA7306FCD6}"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C138B9-E66D-46DF-AC6E-EE6B680BBEE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4807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24.04.2016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24.04.2016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24.04.2016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24.04.2016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B8AE04F-0281-46EE-8F20-033521E0BD3B}" type="datetimeFigureOut">
              <a:rPr lang="en-US">
                <a:solidFill>
                  <a:prstClr val="black">
                    <a:lumMod val="65000"/>
                    <a:lumOff val="35000"/>
                  </a:prstClr>
                </a:solidFill>
              </a:rPr>
              <a:pPr defTabSz="457200" eaLnBrk="0" fontAlgn="base" hangingPunct="0">
                <a:spcBef>
                  <a:spcPct val="0"/>
                </a:spcBef>
                <a:spcAft>
                  <a:spcPct val="0"/>
                </a:spcAft>
                <a:defRPr/>
              </a:pPr>
              <a:t>4/24/2016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8D5D5E5-8BB7-48D2-96B7-14A642DDC26A}"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3723311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741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17419" name="Metin kutusu 4"/>
          <p:cNvSpPr txBox="1">
            <a:spLocks noChangeArrowheads="1"/>
          </p:cNvSpPr>
          <p:nvPr/>
        </p:nvSpPr>
        <p:spPr bwMode="auto">
          <a:xfrm>
            <a:off x="685800" y="2768600"/>
            <a:ext cx="79200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BİLGİSAYARDA OFİS PROGRAMLARI VE KLAVYE KULLANIMI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(ELEKTRONİK TABLOLAMA)</a:t>
            </a:r>
          </a:p>
          <a:p>
            <a:pPr algn="ctr" eaLnBrk="0" fontAlgn="base" hangingPunct="0">
              <a:spcBef>
                <a:spcPct val="0"/>
              </a:spcBef>
              <a:spcAft>
                <a:spcPct val="0"/>
              </a:spcAft>
            </a:pPr>
            <a:r>
              <a:rPr lang="tr-TR" altLang="tr-TR" sz="1800" b="1" dirty="0" err="1" smtClean="0">
                <a:solidFill>
                  <a:prstClr val="black"/>
                </a:solidFill>
                <a:latin typeface="Times New Roman" pitchFamily="18" charset="0"/>
                <a:cs typeface="Times New Roman" pitchFamily="18" charset="0"/>
              </a:rPr>
              <a:t>Arş.Gör</a:t>
            </a:r>
            <a:r>
              <a:rPr lang="tr-TR" altLang="tr-TR" sz="1800" b="1" dirty="0" smtClean="0">
                <a:solidFill>
                  <a:prstClr val="black"/>
                </a:solidFill>
                <a:latin typeface="Times New Roman" pitchFamily="18" charset="0"/>
                <a:cs typeface="Times New Roman" pitchFamily="18" charset="0"/>
              </a:rPr>
              <a:t>. Ceyhan YILMAZ</a:t>
            </a:r>
          </a:p>
        </p:txBody>
      </p:sp>
    </p:spTree>
    <p:extLst>
      <p:ext uri="{BB962C8B-B14F-4D97-AF65-F5344CB8AC3E}">
        <p14:creationId xmlns:p14="http://schemas.microsoft.com/office/powerpoint/2010/main" val="2799101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Çalışma Sayfaları</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72817"/>
            <a:ext cx="734481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2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Hücreleri Seçme</a:t>
            </a:r>
            <a:br>
              <a:rPr lang="tr-TR" b="1" dirty="0"/>
            </a:br>
            <a:endParaRPr lang="tr-T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12879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320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852936"/>
            <a:ext cx="8229600" cy="1143000"/>
          </a:xfrm>
        </p:spPr>
        <p:txBody>
          <a:bodyPr/>
          <a:lstStyle/>
          <a:p>
            <a:pPr algn="ctr"/>
            <a:r>
              <a:rPr lang="tr-TR" dirty="0"/>
              <a:t>Satır ve Sütun İşlemleri</a:t>
            </a: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110229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Satır ve Sütun Ekleme</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12879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754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Satır ve Sütun Silme</a:t>
            </a:r>
          </a:p>
        </p:txBody>
      </p:sp>
      <p:sp>
        <p:nvSpPr>
          <p:cNvPr id="3" name="İçerik Yer Tutucusu 2"/>
          <p:cNvSpPr>
            <a:spLocks noGrp="1"/>
          </p:cNvSpPr>
          <p:nvPr>
            <p:ph idx="1"/>
          </p:nvPr>
        </p:nvSpPr>
        <p:spPr/>
        <p:txBody>
          <a:bodyPr/>
          <a:lstStyle/>
          <a:p>
            <a:r>
              <a:rPr lang="tr-TR" dirty="0"/>
              <a:t>Bir tabloda bulunan herhangi bir satırı silmek için silinmesi istenen yerde bulunan satır harfi üzerinde sağ tıklanır.  Yukarıda da gösterilen açılan menüden </a:t>
            </a:r>
            <a:r>
              <a:rPr lang="tr-TR" b="1" dirty="0"/>
              <a:t>Sil</a:t>
            </a:r>
            <a:r>
              <a:rPr lang="tr-TR" dirty="0"/>
              <a:t> seçeneğini seçtiğinizde seçilen satır silinecektir. </a:t>
            </a:r>
          </a:p>
        </p:txBody>
      </p:sp>
    </p:spTree>
    <p:extLst>
      <p:ext uri="{BB962C8B-B14F-4D97-AF65-F5344CB8AC3E}">
        <p14:creationId xmlns:p14="http://schemas.microsoft.com/office/powerpoint/2010/main" val="2342728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Satır ve Sütun Gizleme/Gösterme</a:t>
            </a:r>
          </a:p>
        </p:txBody>
      </p:sp>
      <p:sp>
        <p:nvSpPr>
          <p:cNvPr id="3" name="İçerik Yer Tutucusu 2"/>
          <p:cNvSpPr>
            <a:spLocks noGrp="1"/>
          </p:cNvSpPr>
          <p:nvPr>
            <p:ph idx="1"/>
          </p:nvPr>
        </p:nvSpPr>
        <p:spPr/>
        <p:txBody>
          <a:bodyPr/>
          <a:lstStyle/>
          <a:p>
            <a:r>
              <a:rPr lang="tr-TR" dirty="0"/>
              <a:t>Bir tabloda bulunan herhangi bir satırı gizlemek için gizlemek istediğiniz yerde bulunan satır harfi üzerinde sağ tıklarsınız. Açılan menüden </a:t>
            </a:r>
            <a:r>
              <a:rPr lang="tr-TR" b="1" dirty="0"/>
              <a:t>Gizle</a:t>
            </a:r>
            <a:r>
              <a:rPr lang="tr-TR" dirty="0"/>
              <a:t> seçeneğini seçtiğinizde seçilen satır gizlenecektir. Daha sonra aynı menülerden </a:t>
            </a:r>
            <a:r>
              <a:rPr lang="tr-TR" b="1" dirty="0"/>
              <a:t>Göster</a:t>
            </a:r>
            <a:r>
              <a:rPr lang="tr-TR" dirty="0"/>
              <a:t> seçeneğini seçerek gizlediğiniz ögeleri tekrar gösterebilirsiniz.</a:t>
            </a:r>
          </a:p>
          <a:p>
            <a:pPr marL="0" indent="0">
              <a:buNone/>
            </a:pPr>
            <a:endParaRPr lang="tr-TR" dirty="0"/>
          </a:p>
        </p:txBody>
      </p:sp>
    </p:spTree>
    <p:extLst>
      <p:ext uri="{BB962C8B-B14F-4D97-AF65-F5344CB8AC3E}">
        <p14:creationId xmlns:p14="http://schemas.microsoft.com/office/powerpoint/2010/main" val="2575402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Satır Yüksekliği ve Sütun Genişliğini Değiştirme</a:t>
            </a:r>
          </a:p>
        </p:txBody>
      </p:sp>
      <p:sp>
        <p:nvSpPr>
          <p:cNvPr id="3" name="İçerik Yer Tutucusu 2"/>
          <p:cNvSpPr>
            <a:spLocks noGrp="1"/>
          </p:cNvSpPr>
          <p:nvPr>
            <p:ph idx="1"/>
          </p:nvPr>
        </p:nvSpPr>
        <p:spPr/>
        <p:txBody>
          <a:bodyPr/>
          <a:lstStyle/>
          <a:p>
            <a:r>
              <a:rPr lang="tr-TR" dirty="0"/>
              <a:t>Satır yüksekliğini değiştirmek için satırların birleşim yerine fare ile geldiğinizde imleç değişir. İmleç değiştiğinde fare ile satır yüksekliğini değiştirebilirsiniz. Sütun genişliğini değiştirmek için de aynı yöntem uygulanır. </a:t>
            </a:r>
          </a:p>
        </p:txBody>
      </p:sp>
    </p:spTree>
    <p:extLst>
      <p:ext uri="{BB962C8B-B14F-4D97-AF65-F5344CB8AC3E}">
        <p14:creationId xmlns:p14="http://schemas.microsoft.com/office/powerpoint/2010/main" val="2057905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Satır ve Sütun Sabitleme</a:t>
            </a:r>
            <a:br>
              <a:rPr lang="tr-TR" b="1" dirty="0"/>
            </a:br>
            <a:endParaRPr lang="tr-T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98477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822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3300976"/>
          </a:xfrm>
        </p:spPr>
        <p:txBody>
          <a:bodyPr>
            <a:normAutofit/>
          </a:bodyPr>
          <a:lstStyle/>
          <a:p>
            <a:pPr algn="ctr"/>
            <a:r>
              <a:rPr lang="tr-TR" dirty="0"/>
              <a:t>Otomatik Tamamlama ve Otomatik Doldurma </a:t>
            </a: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06438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720080"/>
          </a:xfrm>
        </p:spPr>
        <p:txBody>
          <a:bodyPr>
            <a:normAutofit fontScale="90000"/>
          </a:bodyPr>
          <a:lstStyle/>
          <a:p>
            <a:pPr algn="ctr"/>
            <a:r>
              <a:rPr lang="tr-TR" b="1" dirty="0"/>
              <a:t>Otomatik </a:t>
            </a:r>
            <a:r>
              <a:rPr lang="tr-TR" b="1" dirty="0" smtClean="0"/>
              <a:t>Tamamlama</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7" y="1340768"/>
            <a:ext cx="7704856"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970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4056493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Otomatik Doldurma</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55776" y="2348880"/>
            <a:ext cx="4032448" cy="283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027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36912"/>
            <a:ext cx="8229600" cy="1143000"/>
          </a:xfrm>
        </p:spPr>
        <p:txBody>
          <a:bodyPr/>
          <a:lstStyle/>
          <a:p>
            <a:r>
              <a:rPr lang="tr-TR" dirty="0"/>
              <a:t>Hücreleri Biçimlendirme</a:t>
            </a: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881981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Hücre İçindeki Verileri Hizalama</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272808"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751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Sayıları Biçimlendirme</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3768" y="1916832"/>
            <a:ext cx="4176464" cy="397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296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t>
            </a:r>
            <a:r>
              <a:rPr lang="tr-TR" b="1" dirty="0"/>
              <a:t>Kenarlıkları Biçimlendirme</a:t>
            </a:r>
            <a:br>
              <a:rPr lang="tr-TR" b="1" dirty="0"/>
            </a:br>
            <a:endParaRPr lang="tr-TR"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712879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470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Yazı Tipini Biçimlendirme</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6984776" cy="405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796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648072"/>
          </a:xfrm>
        </p:spPr>
        <p:txBody>
          <a:bodyPr>
            <a:normAutofit fontScale="90000"/>
          </a:bodyPr>
          <a:lstStyle/>
          <a:p>
            <a:pPr algn="ctr"/>
            <a:r>
              <a:rPr lang="tr-TR" b="1" dirty="0"/>
              <a:t>Hücre Arka Planını </a:t>
            </a:r>
            <a:r>
              <a:rPr lang="tr-TR" b="1" dirty="0" smtClean="0"/>
              <a:t>Biçimlendirme</a:t>
            </a:r>
            <a:endParaRPr lang="tr-TR"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9612" y="1384971"/>
            <a:ext cx="6984776" cy="456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873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Hücre Stilleri</a:t>
            </a: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23728" y="2204864"/>
            <a:ext cx="4896544" cy="358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094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Koşullu Biçimlendirme</a:t>
            </a:r>
          </a:p>
        </p:txBody>
      </p:sp>
      <p:sp>
        <p:nvSpPr>
          <p:cNvPr id="3" name="İçerik Yer Tutucusu 2"/>
          <p:cNvSpPr>
            <a:spLocks noGrp="1"/>
          </p:cNvSpPr>
          <p:nvPr>
            <p:ph idx="1"/>
          </p:nvPr>
        </p:nvSpPr>
        <p:spPr/>
        <p:txBody>
          <a:bodyPr/>
          <a:lstStyle/>
          <a:p>
            <a:r>
              <a:rPr lang="tr-TR" dirty="0"/>
              <a:t>Koşullu biçimlendirme seçenekleri </a:t>
            </a:r>
            <a:r>
              <a:rPr lang="tr-TR" b="1" dirty="0"/>
              <a:t>Giriş</a:t>
            </a:r>
            <a:r>
              <a:rPr lang="tr-TR" dirty="0"/>
              <a:t> sekmesindeki </a:t>
            </a:r>
            <a:r>
              <a:rPr lang="tr-TR" b="1" dirty="0"/>
              <a:t>Stiller </a:t>
            </a:r>
            <a:r>
              <a:rPr lang="tr-TR" dirty="0"/>
              <a:t>alanında yer almaktadır. Koşullu biçimlendirme yapmak için öncelikle tabloda biçimlendirme yapılacak hücrelerin seçilmesi gerekir.</a:t>
            </a:r>
          </a:p>
        </p:txBody>
      </p:sp>
    </p:spTree>
    <p:extLst>
      <p:ext uri="{BB962C8B-B14F-4D97-AF65-F5344CB8AC3E}">
        <p14:creationId xmlns:p14="http://schemas.microsoft.com/office/powerpoint/2010/main" val="3446045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852704"/>
          </a:xfrm>
        </p:spPr>
        <p:txBody>
          <a:bodyPr>
            <a:normAutofit/>
          </a:bodyPr>
          <a:lstStyle/>
          <a:p>
            <a:r>
              <a:rPr lang="tr-TR" b="1" dirty="0"/>
              <a:t>Hücre Veri </a:t>
            </a:r>
            <a:r>
              <a:rPr lang="tr-TR" b="1" dirty="0" smtClean="0"/>
              <a:t>Tipleri</a:t>
            </a:r>
            <a:endParaRPr lang="tr-TR"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9" y="1484784"/>
            <a:ext cx="338437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14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3400" y="1371600"/>
            <a:ext cx="7851648" cy="2489448"/>
          </a:xfrm>
        </p:spPr>
        <p:txBody>
          <a:bodyPr>
            <a:normAutofit fontScale="90000"/>
          </a:bodyPr>
          <a:lstStyle/>
          <a:p>
            <a:r>
              <a:rPr lang="tr-TR" dirty="0" smtClean="0"/>
              <a:t> </a:t>
            </a:r>
            <a:br>
              <a:rPr lang="tr-TR" dirty="0" smtClean="0"/>
            </a:br>
            <a:r>
              <a:rPr lang="tr-TR" dirty="0"/>
              <a:t/>
            </a:r>
            <a:br>
              <a:rPr lang="tr-TR" dirty="0"/>
            </a:br>
            <a:r>
              <a:rPr lang="tr-TR" dirty="0" smtClean="0"/>
              <a:t>EXCEL 2010</a:t>
            </a:r>
            <a:r>
              <a:rPr lang="en-US" dirty="0" smtClean="0"/>
              <a:t/>
            </a:r>
            <a:br>
              <a:rPr lang="en-US" dirty="0" smtClean="0"/>
            </a:br>
            <a:r>
              <a:rPr lang="en-US" dirty="0" smtClean="0"/>
              <a:t>ELEKTRONİK TABLOLAMA</a:t>
            </a:r>
            <a:endParaRPr lang="tr-TR" dirty="0"/>
          </a:p>
        </p:txBody>
      </p:sp>
    </p:spTree>
    <p:extLst>
      <p:ext uri="{BB962C8B-B14F-4D97-AF65-F5344CB8AC3E}">
        <p14:creationId xmlns:p14="http://schemas.microsoft.com/office/powerpoint/2010/main" val="2319070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Formüller ve fonksiyonlar</a:t>
            </a:r>
          </a:p>
        </p:txBody>
      </p:sp>
      <p:sp>
        <p:nvSpPr>
          <p:cNvPr id="3" name="İçerik Yer Tutucusu 2"/>
          <p:cNvSpPr>
            <a:spLocks noGrp="1"/>
          </p:cNvSpPr>
          <p:nvPr>
            <p:ph idx="1"/>
          </p:nvPr>
        </p:nvSpPr>
        <p:spPr/>
        <p:txBody>
          <a:bodyPr>
            <a:normAutofit/>
          </a:bodyPr>
          <a:lstStyle/>
          <a:p>
            <a:pPr marL="0" indent="0">
              <a:buNone/>
            </a:pPr>
            <a:r>
              <a:rPr lang="tr-TR" b="1" dirty="0" smtClean="0"/>
              <a:t> Formüller</a:t>
            </a:r>
            <a:endParaRPr lang="tr-TR" dirty="0"/>
          </a:p>
          <a:p>
            <a:r>
              <a:rPr lang="tr-TR" dirty="0"/>
              <a:t>Elektronik tablolama programını kelime işlemci programlarından ayıran en önemli özelliklerden biri, elektronik tablolama programının formüller yardımıyla karmaşık hesaplamaları yapabilmesidir. Bu özelliği sayesinde elektronik tablolama programı, karmaşık matematiksel işlemleri kısa sürede yaparak sizlere zaman </a:t>
            </a:r>
            <a:r>
              <a:rPr lang="tr-TR" dirty="0" smtClean="0"/>
              <a:t>kazandıracaktır.</a:t>
            </a:r>
            <a:endParaRPr lang="tr-TR" dirty="0"/>
          </a:p>
        </p:txBody>
      </p:sp>
    </p:spTree>
    <p:extLst>
      <p:ext uri="{BB962C8B-B14F-4D97-AF65-F5344CB8AC3E}">
        <p14:creationId xmlns:p14="http://schemas.microsoft.com/office/powerpoint/2010/main" val="1831001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80696"/>
          </a:xfrm>
        </p:spPr>
        <p:txBody>
          <a:bodyPr>
            <a:normAutofit fontScale="90000"/>
          </a:bodyPr>
          <a:lstStyle/>
          <a:p>
            <a:r>
              <a:rPr lang="tr-TR" dirty="0"/>
              <a:t>Formül Girişi</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5904655"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153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Operatörler</a:t>
            </a: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3266240949"/>
              </p:ext>
            </p:extLst>
          </p:nvPr>
        </p:nvGraphicFramePr>
        <p:xfrm>
          <a:off x="2483769" y="2204864"/>
          <a:ext cx="4640678" cy="2880322"/>
        </p:xfrm>
        <a:graphic>
          <a:graphicData uri="http://schemas.openxmlformats.org/drawingml/2006/table">
            <a:tbl>
              <a:tblPr firstRow="1" firstCol="1" bandRow="1" bandCol="1"/>
              <a:tblGrid>
                <a:gridCol w="1457440"/>
                <a:gridCol w="1751623"/>
                <a:gridCol w="1431615"/>
              </a:tblGrid>
              <a:tr h="408820">
                <a:tc>
                  <a:txBody>
                    <a:bodyPr/>
                    <a:lstStyle/>
                    <a:p>
                      <a:pPr algn="just">
                        <a:spcAft>
                          <a:spcPts val="0"/>
                        </a:spcAft>
                      </a:pPr>
                      <a:r>
                        <a:rPr lang="tr-TR" sz="1100" b="1">
                          <a:effectLst/>
                          <a:latin typeface="Times New Roman"/>
                          <a:ea typeface="MS Mincho"/>
                        </a:rPr>
                        <a:t>Operatör</a:t>
                      </a:r>
                      <a:endParaRPr lang="tr-TR" sz="1100">
                        <a:effectLst/>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b="1">
                          <a:effectLst/>
                          <a:latin typeface="Times New Roman"/>
                          <a:ea typeface="MS Mincho"/>
                        </a:rPr>
                        <a:t>İşlem</a:t>
                      </a:r>
                      <a:endParaRPr lang="tr-TR" sz="1100">
                        <a:effectLst/>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b="1">
                          <a:effectLst/>
                          <a:latin typeface="Times New Roman"/>
                          <a:ea typeface="MS Mincho"/>
                        </a:rPr>
                        <a:t>Örnek</a:t>
                      </a:r>
                      <a:endParaRPr lang="tr-TR" sz="1100">
                        <a:effectLst/>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820">
                <a:tc>
                  <a:txBody>
                    <a:bodyPr/>
                    <a:lstStyle/>
                    <a:p>
                      <a:pPr algn="just">
                        <a:spcAft>
                          <a:spcPts val="0"/>
                        </a:spcAft>
                      </a:pPr>
                      <a:r>
                        <a:rPr lang="tr-TR" sz="1100">
                          <a:effectLst/>
                          <a:latin typeface="Times New Roman"/>
                          <a:ea typeface="MS Mincho"/>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Toplama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3 + 5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820">
                <a:tc>
                  <a:txBody>
                    <a:bodyPr/>
                    <a:lstStyle/>
                    <a:p>
                      <a:pPr algn="just">
                        <a:spcAft>
                          <a:spcPts val="0"/>
                        </a:spcAft>
                      </a:pPr>
                      <a:r>
                        <a:rPr lang="tr-TR" sz="1100">
                          <a:effectLst/>
                          <a:latin typeface="Times New Roman"/>
                          <a:ea typeface="MS Mincho"/>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Çıkarma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9 –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820">
                <a:tc>
                  <a:txBody>
                    <a:bodyPr/>
                    <a:lstStyle/>
                    <a:p>
                      <a:pPr algn="just">
                        <a:spcAft>
                          <a:spcPts val="0"/>
                        </a:spcAft>
                      </a:pPr>
                      <a:r>
                        <a:rPr lang="tr-TR" sz="1100">
                          <a:effectLst/>
                          <a:latin typeface="Times New Roman"/>
                          <a:ea typeface="MS Mincho"/>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Çarpma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5 *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820">
                <a:tc>
                  <a:txBody>
                    <a:bodyPr/>
                    <a:lstStyle/>
                    <a:p>
                      <a:pPr algn="just">
                        <a:spcAft>
                          <a:spcPts val="0"/>
                        </a:spcAft>
                      </a:pPr>
                      <a:r>
                        <a:rPr lang="tr-TR" sz="1100">
                          <a:effectLst/>
                          <a:latin typeface="Times New Roman"/>
                          <a:ea typeface="MS Mincho"/>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Bölme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12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820">
                <a:tc>
                  <a:txBody>
                    <a:bodyPr/>
                    <a:lstStyle/>
                    <a:p>
                      <a:pPr algn="just">
                        <a:spcAft>
                          <a:spcPts val="0"/>
                        </a:spcAft>
                      </a:pPr>
                      <a:r>
                        <a:rPr lang="tr-TR" sz="1100">
                          <a:effectLst/>
                          <a:latin typeface="Times New Roman"/>
                          <a:ea typeface="MS Mincho"/>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Yüzde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402">
                <a:tc>
                  <a:txBody>
                    <a:bodyPr/>
                    <a:lstStyle/>
                    <a:p>
                      <a:pPr algn="just">
                        <a:spcAft>
                          <a:spcPts val="0"/>
                        </a:spcAft>
                      </a:pPr>
                      <a:r>
                        <a:rPr lang="tr-TR" sz="1100">
                          <a:effectLst/>
                          <a:latin typeface="Times New Roman"/>
                          <a:ea typeface="MS Mincho"/>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a:effectLst/>
                          <a:latin typeface="Times New Roman"/>
                          <a:ea typeface="MS Mincho"/>
                        </a:rPr>
                        <a:t>Üst alma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1100" dirty="0">
                          <a:effectLst/>
                          <a:latin typeface="Times New Roman"/>
                          <a:ea typeface="MS Mincho"/>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8304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924712"/>
          </a:xfrm>
        </p:spPr>
        <p:txBody>
          <a:bodyPr>
            <a:normAutofit/>
          </a:bodyPr>
          <a:lstStyle/>
          <a:p>
            <a:r>
              <a:rPr lang="tr-TR" b="1" dirty="0"/>
              <a:t>Mutlak </a:t>
            </a:r>
            <a:r>
              <a:rPr lang="tr-TR" b="1" dirty="0" smtClean="0"/>
              <a:t>Referans</a:t>
            </a:r>
            <a:endParaRPr lang="tr-TR" dirty="0"/>
          </a:p>
        </p:txBody>
      </p:sp>
      <p:sp>
        <p:nvSpPr>
          <p:cNvPr id="3" name="İçerik Yer Tutucusu 2"/>
          <p:cNvSpPr>
            <a:spLocks noGrp="1"/>
          </p:cNvSpPr>
          <p:nvPr>
            <p:ph idx="1"/>
          </p:nvPr>
        </p:nvSpPr>
        <p:spPr/>
        <p:txBody>
          <a:bodyPr/>
          <a:lstStyle/>
          <a:p>
            <a:r>
              <a:rPr lang="tr-TR" dirty="0"/>
              <a:t>Kopyalanan hücrede formüllerinizin kaynak değerlerinin değişmesini istemiyorsanız formülünüzü mutlak referans olarak belirlemelisiniz. Bunun için formülünüzü oluştururken satır sayılarının ve sütun harflerinin önüne $ işareti koymalısınız (örneğin=$A$1+$A$2 gibi). </a:t>
            </a:r>
          </a:p>
        </p:txBody>
      </p:sp>
    </p:spTree>
    <p:extLst>
      <p:ext uri="{BB962C8B-B14F-4D97-AF65-F5344CB8AC3E}">
        <p14:creationId xmlns:p14="http://schemas.microsoft.com/office/powerpoint/2010/main" val="3014578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80696"/>
          </a:xfrm>
        </p:spPr>
        <p:txBody>
          <a:bodyPr>
            <a:normAutofit fontScale="90000"/>
          </a:bodyPr>
          <a:lstStyle/>
          <a:p>
            <a:r>
              <a:rPr lang="tr-TR" b="1" dirty="0" smtClean="0"/>
              <a:t>Fonksiyonlar</a:t>
            </a:r>
            <a:endParaRPr lang="tr-TR" dirty="0"/>
          </a:p>
        </p:txBody>
      </p:sp>
      <p:sp>
        <p:nvSpPr>
          <p:cNvPr id="3" name="İçerik Yer Tutucusu 2"/>
          <p:cNvSpPr>
            <a:spLocks noGrp="1"/>
          </p:cNvSpPr>
          <p:nvPr>
            <p:ph idx="1"/>
          </p:nvPr>
        </p:nvSpPr>
        <p:spPr/>
        <p:txBody>
          <a:bodyPr/>
          <a:lstStyle/>
          <a:p>
            <a:r>
              <a:rPr lang="tr-TR" dirty="0"/>
              <a:t>Elektronik tablolama programında yapacağınız hesaplamalarda formülleri kendiniz hazırlayarak gerçekleştirebilirsiniz. Bu şekilde hazırladığınız formüller uzadıkça hata yapma oranı da yükselecektir. </a:t>
            </a:r>
          </a:p>
        </p:txBody>
      </p:sp>
    </p:spTree>
    <p:extLst>
      <p:ext uri="{BB962C8B-B14F-4D97-AF65-F5344CB8AC3E}">
        <p14:creationId xmlns:p14="http://schemas.microsoft.com/office/powerpoint/2010/main" val="2433390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t>
            </a:r>
            <a:r>
              <a:rPr lang="tr-TR" b="1" dirty="0"/>
              <a:t>Matematiksel Fonksiyonlar</a:t>
            </a:r>
            <a:br>
              <a:rPr lang="tr-TR" b="1" dirty="0"/>
            </a:br>
            <a:endParaRPr lang="tr-TR"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5" y="1700808"/>
            <a:ext cx="6336704"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62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4389120"/>
          </a:xfrm>
        </p:spPr>
        <p:txBody>
          <a:bodyPr/>
          <a:lstStyle/>
          <a:p>
            <a:pPr lvl="0"/>
            <a:r>
              <a:rPr lang="tr-TR" b="1" dirty="0"/>
              <a:t>Topla</a:t>
            </a:r>
            <a:endParaRPr lang="tr-TR" dirty="0"/>
          </a:p>
          <a:p>
            <a:pPr marL="0" indent="0">
              <a:buNone/>
            </a:pPr>
            <a:endParaRPr lang="tr-TR"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480720"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848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20688"/>
            <a:ext cx="8229600" cy="1143000"/>
          </a:xfrm>
        </p:spPr>
        <p:txBody>
          <a:bodyPr/>
          <a:lstStyle/>
          <a:p>
            <a:endParaRPr lang="tr-TR"/>
          </a:p>
        </p:txBody>
      </p:sp>
      <p:sp>
        <p:nvSpPr>
          <p:cNvPr id="3" name="İçerik Yer Tutucusu 2"/>
          <p:cNvSpPr>
            <a:spLocks noGrp="1"/>
          </p:cNvSpPr>
          <p:nvPr>
            <p:ph idx="1"/>
          </p:nvPr>
        </p:nvSpPr>
        <p:spPr>
          <a:xfrm>
            <a:off x="395536" y="1632168"/>
            <a:ext cx="8229600" cy="4389120"/>
          </a:xfrm>
        </p:spPr>
        <p:txBody>
          <a:bodyPr/>
          <a:lstStyle/>
          <a:p>
            <a:pPr lvl="0"/>
            <a:r>
              <a:rPr lang="tr-TR" b="1" dirty="0"/>
              <a:t>Ortalama</a:t>
            </a:r>
            <a:endParaRPr lang="tr-TR" dirty="0"/>
          </a:p>
          <a:p>
            <a:pPr marL="0" indent="0">
              <a:buNone/>
            </a:pPr>
            <a:endParaRPr lang="tr-TR"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348880"/>
            <a:ext cx="583264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681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67544" y="1556792"/>
            <a:ext cx="8229600" cy="4389120"/>
          </a:xfrm>
        </p:spPr>
        <p:txBody>
          <a:bodyPr/>
          <a:lstStyle/>
          <a:p>
            <a:pPr lvl="0"/>
            <a:r>
              <a:rPr lang="tr-TR" b="1" dirty="0"/>
              <a:t>Yuvarla</a:t>
            </a:r>
            <a:endParaRPr lang="tr-TR" dirty="0"/>
          </a:p>
          <a:p>
            <a:pPr marL="0" indent="0">
              <a:buNone/>
            </a:pPr>
            <a:endParaRPr lang="tr-TR"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58291"/>
            <a:ext cx="6192688" cy="340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590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67544" y="1700808"/>
            <a:ext cx="8229600" cy="4389120"/>
          </a:xfrm>
        </p:spPr>
        <p:txBody>
          <a:bodyPr/>
          <a:lstStyle/>
          <a:p>
            <a:pPr lvl="0"/>
            <a:r>
              <a:rPr lang="tr-TR" b="1" dirty="0" err="1" smtClean="0"/>
              <a:t>Mak</a:t>
            </a:r>
            <a:endParaRPr lang="tr-TR" dirty="0"/>
          </a:p>
          <a:p>
            <a:pPr marL="0" indent="0">
              <a:buNone/>
            </a:pPr>
            <a:endParaRPr lang="tr-TR"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05050"/>
            <a:ext cx="6552728" cy="364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436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smtClean="0"/>
              <a:t> </a:t>
            </a:r>
            <a:r>
              <a:rPr lang="tr-TR" dirty="0"/>
              <a:t>ELEKTRONİK TABLOLAMA YAZILIMI</a:t>
            </a:r>
            <a:br>
              <a:rPr lang="tr-TR" dirty="0"/>
            </a:br>
            <a:endParaRPr lang="tr-TR" dirty="0"/>
          </a:p>
        </p:txBody>
      </p:sp>
      <p:sp>
        <p:nvSpPr>
          <p:cNvPr id="3" name="İçerik Yer Tutucusu 2"/>
          <p:cNvSpPr>
            <a:spLocks noGrp="1"/>
          </p:cNvSpPr>
          <p:nvPr>
            <p:ph idx="1"/>
          </p:nvPr>
        </p:nvSpPr>
        <p:spPr/>
        <p:txBody>
          <a:bodyPr/>
          <a:lstStyle/>
          <a:p>
            <a:endParaRPr lang="tr-TR" dirty="0"/>
          </a:p>
          <a:p>
            <a:r>
              <a:rPr lang="tr-TR" dirty="0"/>
              <a:t>Elektronik tablolama veya hesap tablosu olarak adlandırılan yazılımlar; sayı, kelime ve tarih gibi veri türleriyle amaca uygun olarak matematiksel, mantıksal metin veya tarih formülleri ile ilgili işlemler içeren, tablo ve şablon oluşturulan, grafik çizilen, temel veri tabanı işlemlerini gerçekleştiren programlardır.</a:t>
            </a:r>
          </a:p>
        </p:txBody>
      </p:sp>
    </p:spTree>
    <p:extLst>
      <p:ext uri="{BB962C8B-B14F-4D97-AF65-F5344CB8AC3E}">
        <p14:creationId xmlns:p14="http://schemas.microsoft.com/office/powerpoint/2010/main" val="2532941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b="1" dirty="0" err="1"/>
              <a:t>Etopla</a:t>
            </a:r>
            <a:endParaRPr lang="tr-TR" dirty="0"/>
          </a:p>
          <a:p>
            <a:pPr marL="0" indent="0">
              <a:buNone/>
            </a:pPr>
            <a:endParaRPr lang="tr-TR"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14613"/>
            <a:ext cx="6840759" cy="311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986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b="1" dirty="0" err="1"/>
              <a:t>Mod</a:t>
            </a:r>
            <a:endParaRPr lang="tr-TR" dirty="0"/>
          </a:p>
          <a:p>
            <a:r>
              <a:rPr lang="tr-TR" dirty="0"/>
              <a:t>Bir sayının bir bölen tarafından bölünmesi sonucunda kalan sayıyı verir.  </a:t>
            </a:r>
          </a:p>
          <a:p>
            <a:r>
              <a:rPr lang="tr-TR" dirty="0"/>
              <a:t>Kullanımı	: =MOD ( sayı ; bölen)</a:t>
            </a:r>
          </a:p>
          <a:p>
            <a:r>
              <a:rPr lang="tr-TR" dirty="0"/>
              <a:t>Örnek		: =MOD( 15 ; 2)    / 15’in 2’ye bölünmesinden geriye 1 kalacağı için geriye 1 değeri döndürür.</a:t>
            </a:r>
          </a:p>
          <a:p>
            <a:pPr marL="0" indent="0">
              <a:buNone/>
            </a:pPr>
            <a:endParaRPr lang="tr-TR" dirty="0"/>
          </a:p>
        </p:txBody>
      </p:sp>
    </p:spTree>
    <p:extLst>
      <p:ext uri="{BB962C8B-B14F-4D97-AF65-F5344CB8AC3E}">
        <p14:creationId xmlns:p14="http://schemas.microsoft.com/office/powerpoint/2010/main" val="600679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lvl="0"/>
            <a:r>
              <a:rPr lang="tr-TR" b="1" dirty="0" err="1"/>
              <a:t>ÇokETopla</a:t>
            </a:r>
            <a:endParaRPr lang="tr-TR" dirty="0"/>
          </a:p>
          <a:p>
            <a:pPr marL="0" indent="0">
              <a:buNone/>
            </a:pPr>
            <a:endParaRPr lang="tr-TR"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19338"/>
            <a:ext cx="7200800" cy="362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366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dirty="0"/>
              <a:t>İstatistiksel Fonksiyonlar</a:t>
            </a:r>
          </a:p>
        </p:txBody>
      </p:sp>
      <p:sp>
        <p:nvSpPr>
          <p:cNvPr id="3" name="İçerik Yer Tutucusu 2"/>
          <p:cNvSpPr>
            <a:spLocks noGrp="1"/>
          </p:cNvSpPr>
          <p:nvPr>
            <p:ph idx="1"/>
          </p:nvPr>
        </p:nvSpPr>
        <p:spPr>
          <a:xfrm>
            <a:off x="467544" y="1783541"/>
            <a:ext cx="8229600" cy="4389120"/>
          </a:xfrm>
        </p:spPr>
        <p:txBody>
          <a:bodyPr/>
          <a:lstStyle/>
          <a:p>
            <a:pPr lvl="0"/>
            <a:r>
              <a:rPr lang="tr-TR" b="1" dirty="0" err="1"/>
              <a:t>Eğersay</a:t>
            </a:r>
            <a:endParaRPr lang="tr-TR" dirty="0"/>
          </a:p>
          <a:p>
            <a:pPr marL="0" indent="0">
              <a:buNone/>
            </a:pPr>
            <a:endParaRPr lang="tr-T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66963"/>
            <a:ext cx="6480719" cy="322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744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lstStyle/>
          <a:p>
            <a:endParaRPr lang="tr-TR"/>
          </a:p>
        </p:txBody>
      </p:sp>
      <p:sp>
        <p:nvSpPr>
          <p:cNvPr id="3" name="İçerik Yer Tutucusu 2"/>
          <p:cNvSpPr>
            <a:spLocks noGrp="1"/>
          </p:cNvSpPr>
          <p:nvPr>
            <p:ph idx="1"/>
          </p:nvPr>
        </p:nvSpPr>
        <p:spPr>
          <a:xfrm>
            <a:off x="467544" y="1772816"/>
            <a:ext cx="8229600" cy="4389120"/>
          </a:xfrm>
        </p:spPr>
        <p:txBody>
          <a:bodyPr/>
          <a:lstStyle/>
          <a:p>
            <a:pPr lvl="0"/>
            <a:r>
              <a:rPr lang="tr-TR" b="1" dirty="0" err="1"/>
              <a:t>Çokeğersay</a:t>
            </a:r>
            <a:endParaRPr lang="tr-TR" dirty="0"/>
          </a:p>
          <a:p>
            <a:pPr marL="0" indent="0">
              <a:buNone/>
            </a:pPr>
            <a:endParaRPr lang="tr-TR"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2390774"/>
            <a:ext cx="7200800" cy="355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029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21197" y="1772816"/>
            <a:ext cx="8229600" cy="4389120"/>
          </a:xfrm>
        </p:spPr>
        <p:txBody>
          <a:bodyPr/>
          <a:lstStyle/>
          <a:p>
            <a:pPr lvl="0"/>
            <a:r>
              <a:rPr lang="tr-TR" b="1" dirty="0" err="1"/>
              <a:t>Çokeğerortalama</a:t>
            </a:r>
            <a:endParaRPr lang="tr-TR" dirty="0"/>
          </a:p>
          <a:p>
            <a:pPr marL="0" indent="0">
              <a:buNone/>
            </a:pPr>
            <a:endParaRPr lang="tr-TR"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2348880"/>
            <a:ext cx="727280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617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1143000"/>
          </a:xfrm>
        </p:spPr>
        <p:txBody>
          <a:bodyPr>
            <a:normAutofit fontScale="90000"/>
          </a:bodyPr>
          <a:lstStyle/>
          <a:p>
            <a:r>
              <a:rPr lang="tr-TR" b="1" dirty="0" smtClean="0"/>
              <a:t>Metin </a:t>
            </a:r>
            <a:r>
              <a:rPr lang="tr-TR" b="1" dirty="0"/>
              <a:t>Fonksiyonları</a:t>
            </a:r>
            <a:br>
              <a:rPr lang="tr-TR" b="1" dirty="0"/>
            </a:br>
            <a:r>
              <a:rPr lang="tr-TR" dirty="0"/>
              <a:t> </a:t>
            </a:r>
          </a:p>
        </p:txBody>
      </p:sp>
      <p:sp>
        <p:nvSpPr>
          <p:cNvPr id="3" name="İçerik Yer Tutucusu 2"/>
          <p:cNvSpPr>
            <a:spLocks noGrp="1"/>
          </p:cNvSpPr>
          <p:nvPr>
            <p:ph idx="1"/>
          </p:nvPr>
        </p:nvSpPr>
        <p:spPr>
          <a:xfrm>
            <a:off x="467544" y="1772816"/>
            <a:ext cx="8229600" cy="4389120"/>
          </a:xfrm>
        </p:spPr>
        <p:txBody>
          <a:bodyPr/>
          <a:lstStyle/>
          <a:p>
            <a:pPr lvl="0"/>
            <a:r>
              <a:rPr lang="tr-TR" b="1" dirty="0"/>
              <a:t>Sağdan</a:t>
            </a:r>
            <a:endParaRPr lang="tr-TR" dirty="0"/>
          </a:p>
          <a:p>
            <a:pPr marL="0" indent="0">
              <a:buNone/>
            </a:pPr>
            <a:endParaRPr lang="tr-TR"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48880"/>
            <a:ext cx="648072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829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lvl="0"/>
            <a:r>
              <a:rPr lang="tr-TR" b="1" dirty="0" err="1" smtClean="0"/>
              <a:t>Parçaal</a:t>
            </a:r>
            <a:endParaRPr lang="tr-TR" b="1" dirty="0" smtClean="0"/>
          </a:p>
          <a:p>
            <a:pPr lvl="0"/>
            <a:endParaRPr lang="tr-TR" b="1" dirty="0" smtClean="0"/>
          </a:p>
          <a:p>
            <a:pPr marL="0" lvl="0" indent="0">
              <a:buNone/>
            </a:pPr>
            <a:endParaRPr lang="tr-TR"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92896"/>
            <a:ext cx="712879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42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b="1" dirty="0"/>
              <a:t>Birleştir</a:t>
            </a:r>
            <a:endParaRPr lang="tr-TR" dirty="0"/>
          </a:p>
          <a:p>
            <a:pPr marL="0" indent="0">
              <a:buNone/>
            </a:pPr>
            <a:endParaRPr lang="tr-TR"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92896"/>
            <a:ext cx="68407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747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b="1" dirty="0"/>
              <a:t>Uzunluk</a:t>
            </a:r>
            <a:endParaRPr lang="tr-TR" dirty="0"/>
          </a:p>
          <a:p>
            <a:pPr marL="0" indent="0">
              <a:buNone/>
            </a:pPr>
            <a:endParaRPr lang="tr-TR"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00313"/>
            <a:ext cx="7056784" cy="337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134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80696"/>
          </a:xfrm>
        </p:spPr>
        <p:txBody>
          <a:bodyPr>
            <a:noAutofit/>
          </a:bodyPr>
          <a:lstStyle/>
          <a:p>
            <a:r>
              <a:rPr lang="tr-TR" sz="4200" dirty="0" smtClean="0"/>
              <a:t>Elektronik </a:t>
            </a:r>
            <a:r>
              <a:rPr lang="tr-TR" sz="4200" dirty="0"/>
              <a:t>Tablolama </a:t>
            </a:r>
            <a:r>
              <a:rPr lang="en-US" sz="4200" dirty="0" err="1" smtClean="0"/>
              <a:t>Yazılımı</a:t>
            </a:r>
            <a:r>
              <a:rPr lang="en-US" sz="4200" dirty="0" smtClean="0"/>
              <a:t> </a:t>
            </a:r>
            <a:r>
              <a:rPr lang="tr-TR" sz="4200" dirty="0" err="1" smtClean="0"/>
              <a:t>Arayüzü</a:t>
            </a:r>
            <a:endParaRPr lang="tr-TR" sz="4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7128792" cy="451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894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Büyük harf</a:t>
            </a:r>
            <a:endParaRPr lang="tr-TR"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43174"/>
            <a:ext cx="6408712" cy="283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337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b="1" dirty="0"/>
              <a:t>Yazım Düzeni</a:t>
            </a:r>
            <a:endParaRPr lang="tr-TR" dirty="0"/>
          </a:p>
          <a:p>
            <a:pPr marL="0" indent="0">
              <a:buNone/>
            </a:pPr>
            <a:endParaRPr lang="tr-TR"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0888"/>
            <a:ext cx="75608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016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924712"/>
          </a:xfrm>
        </p:spPr>
        <p:txBody>
          <a:bodyPr>
            <a:normAutofit/>
          </a:bodyPr>
          <a:lstStyle/>
          <a:p>
            <a:r>
              <a:rPr lang="tr-TR" b="1" dirty="0"/>
              <a:t>Tarih </a:t>
            </a:r>
            <a:r>
              <a:rPr lang="tr-TR" b="1" dirty="0" smtClean="0"/>
              <a:t>Fonksiyonları</a:t>
            </a:r>
            <a:endParaRPr lang="tr-TR" dirty="0"/>
          </a:p>
        </p:txBody>
      </p:sp>
      <p:sp>
        <p:nvSpPr>
          <p:cNvPr id="3" name="İçerik Yer Tutucusu 2"/>
          <p:cNvSpPr>
            <a:spLocks noGrp="1"/>
          </p:cNvSpPr>
          <p:nvPr>
            <p:ph idx="1"/>
          </p:nvPr>
        </p:nvSpPr>
        <p:spPr>
          <a:xfrm>
            <a:off x="467544" y="1810504"/>
            <a:ext cx="8229600" cy="4389120"/>
          </a:xfrm>
        </p:spPr>
        <p:txBody>
          <a:bodyPr/>
          <a:lstStyle/>
          <a:p>
            <a:pPr lvl="0"/>
            <a:r>
              <a:rPr lang="tr-TR" b="1" dirty="0"/>
              <a:t>Bugün</a:t>
            </a:r>
            <a:endParaRPr lang="tr-TR" dirty="0"/>
          </a:p>
          <a:p>
            <a:pPr marL="0" indent="0">
              <a:buNone/>
            </a:pPr>
            <a:endParaRPr lang="tr-TR" b="1"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48880"/>
            <a:ext cx="604867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076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b="1" dirty="0"/>
              <a:t>Şimdi</a:t>
            </a:r>
            <a:endParaRPr lang="tr-TR" dirty="0"/>
          </a:p>
          <a:p>
            <a:pPr marL="0" indent="0">
              <a:buNone/>
            </a:pPr>
            <a:endParaRPr lang="tr-TR"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4"/>
            <a:ext cx="698477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5721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b="1" dirty="0"/>
              <a:t>Gün–Ay–Yıl  </a:t>
            </a:r>
            <a:endParaRPr lang="tr-TR" dirty="0"/>
          </a:p>
          <a:p>
            <a:pPr marL="0" indent="0">
              <a:buNone/>
            </a:pPr>
            <a:endParaRPr lang="tr-TR"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33688"/>
            <a:ext cx="6984776" cy="253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826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b="1" dirty="0" err="1"/>
              <a:t>Günsay</a:t>
            </a:r>
            <a:endParaRPr lang="tr-TR" dirty="0"/>
          </a:p>
          <a:p>
            <a:pPr marL="0" indent="0">
              <a:buNone/>
            </a:pPr>
            <a:endParaRPr lang="tr-TR"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92896"/>
            <a:ext cx="720080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7461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996720"/>
          </a:xfrm>
        </p:spPr>
        <p:txBody>
          <a:bodyPr>
            <a:normAutofit/>
          </a:bodyPr>
          <a:lstStyle/>
          <a:p>
            <a:r>
              <a:rPr lang="tr-TR" b="1" dirty="0"/>
              <a:t>Mantıksal </a:t>
            </a:r>
            <a:r>
              <a:rPr lang="tr-TR" b="1" dirty="0" smtClean="0"/>
              <a:t>Fonksiyonlar</a:t>
            </a:r>
            <a:endParaRPr lang="tr-TR" dirty="0"/>
          </a:p>
        </p:txBody>
      </p:sp>
      <p:sp>
        <p:nvSpPr>
          <p:cNvPr id="3" name="İçerik Yer Tutucusu 2"/>
          <p:cNvSpPr>
            <a:spLocks noGrp="1"/>
          </p:cNvSpPr>
          <p:nvPr>
            <p:ph idx="1"/>
          </p:nvPr>
        </p:nvSpPr>
        <p:spPr/>
        <p:txBody>
          <a:bodyPr/>
          <a:lstStyle/>
          <a:p>
            <a:pPr lvl="0"/>
            <a:r>
              <a:rPr lang="tr-TR" b="1" dirty="0" smtClean="0"/>
              <a:t>Eğer</a:t>
            </a:r>
            <a:endParaRPr lang="tr-TR" dirty="0"/>
          </a:p>
          <a:p>
            <a:r>
              <a:rPr lang="tr-TR" dirty="0"/>
              <a:t>Kullanım	: =EĞER (</a:t>
            </a:r>
            <a:r>
              <a:rPr lang="tr-TR" dirty="0" err="1"/>
              <a:t>mantıksal_sınama</a:t>
            </a:r>
            <a:r>
              <a:rPr lang="tr-TR" dirty="0"/>
              <a:t> ; </a:t>
            </a:r>
            <a:r>
              <a:rPr lang="tr-TR" dirty="0" err="1"/>
              <a:t>eğer_doğruysa_değer</a:t>
            </a:r>
            <a:r>
              <a:rPr lang="tr-TR" dirty="0"/>
              <a:t> ; </a:t>
            </a:r>
            <a:r>
              <a:rPr lang="tr-TR" dirty="0" err="1"/>
              <a:t>eğer_yanlışsa_değer</a:t>
            </a:r>
            <a:r>
              <a:rPr lang="tr-TR" dirty="0"/>
              <a:t>)</a:t>
            </a:r>
          </a:p>
          <a:p>
            <a:r>
              <a:rPr lang="tr-TR" dirty="0"/>
              <a:t>Örnek		: =EĞER (C2&lt;50;"Kaldı";"Geçti")</a:t>
            </a:r>
          </a:p>
          <a:p>
            <a:pPr marL="0" indent="0">
              <a:buNone/>
            </a:pPr>
            <a:endParaRPr lang="tr-TR" dirty="0"/>
          </a:p>
        </p:txBody>
      </p:sp>
    </p:spTree>
    <p:extLst>
      <p:ext uri="{BB962C8B-B14F-4D97-AF65-F5344CB8AC3E}">
        <p14:creationId xmlns:p14="http://schemas.microsoft.com/office/powerpoint/2010/main" val="20026723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Arama ve Başvuru Fonksiyonları</a:t>
            </a:r>
            <a:br>
              <a:rPr lang="tr-TR" b="1" dirty="0"/>
            </a:br>
            <a:endParaRPr lang="tr-TR" dirty="0"/>
          </a:p>
        </p:txBody>
      </p:sp>
      <p:sp>
        <p:nvSpPr>
          <p:cNvPr id="3" name="İçerik Yer Tutucusu 2"/>
          <p:cNvSpPr>
            <a:spLocks noGrp="1"/>
          </p:cNvSpPr>
          <p:nvPr>
            <p:ph idx="1"/>
          </p:nvPr>
        </p:nvSpPr>
        <p:spPr/>
        <p:txBody>
          <a:bodyPr/>
          <a:lstStyle/>
          <a:p>
            <a:pPr lvl="0"/>
            <a:r>
              <a:rPr lang="tr-TR" b="1" dirty="0" err="1"/>
              <a:t>Düşeyara</a:t>
            </a:r>
            <a:r>
              <a:rPr lang="tr-TR" b="1" dirty="0"/>
              <a:t> ve </a:t>
            </a:r>
            <a:r>
              <a:rPr lang="tr-TR" b="1" dirty="0" err="1"/>
              <a:t>Yatayara</a:t>
            </a:r>
            <a:endParaRPr lang="tr-TR" dirty="0"/>
          </a:p>
          <a:p>
            <a:r>
              <a:rPr lang="tr-TR" dirty="0"/>
              <a:t>Kullanımı: =DÜŞEYARA(</a:t>
            </a:r>
            <a:r>
              <a:rPr lang="tr-TR" dirty="0" err="1"/>
              <a:t>aranan_deger</a:t>
            </a:r>
            <a:r>
              <a:rPr lang="tr-TR" dirty="0"/>
              <a:t> ; </a:t>
            </a:r>
            <a:r>
              <a:rPr lang="tr-TR" dirty="0" err="1"/>
              <a:t>tablo_dizisi</a:t>
            </a:r>
            <a:r>
              <a:rPr lang="tr-TR" dirty="0"/>
              <a:t> ; </a:t>
            </a:r>
            <a:r>
              <a:rPr lang="tr-TR" dirty="0" err="1"/>
              <a:t>sutün_indis_sayısı</a:t>
            </a:r>
            <a:r>
              <a:rPr lang="tr-TR" dirty="0"/>
              <a:t> ; </a:t>
            </a:r>
            <a:r>
              <a:rPr lang="tr-TR" dirty="0" err="1"/>
              <a:t>aralık_bak</a:t>
            </a:r>
            <a:r>
              <a:rPr lang="tr-TR" dirty="0"/>
              <a:t>)</a:t>
            </a:r>
          </a:p>
          <a:p>
            <a:pPr marL="0" indent="0">
              <a:buNone/>
            </a:pPr>
            <a:endParaRPr lang="tr-TR"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29000"/>
            <a:ext cx="676875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6432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lvl="0"/>
            <a:r>
              <a:rPr lang="tr-TR" b="1" dirty="0"/>
              <a:t>Kaçıncı</a:t>
            </a:r>
            <a:endParaRPr lang="tr-TR" dirty="0"/>
          </a:p>
          <a:p>
            <a:pPr marL="0" indent="0">
              <a:buNone/>
            </a:pPr>
            <a:r>
              <a:rPr lang="tr-TR" dirty="0" smtClean="0"/>
              <a:t>Kullanımı : = KAÇINCI (</a:t>
            </a:r>
            <a:r>
              <a:rPr lang="tr-TR" dirty="0" err="1" smtClean="0"/>
              <a:t>aranan_değer</a:t>
            </a:r>
            <a:r>
              <a:rPr lang="tr-TR" dirty="0" smtClean="0"/>
              <a:t>, </a:t>
            </a:r>
            <a:r>
              <a:rPr lang="tr-TR" dirty="0" err="1" smtClean="0"/>
              <a:t>aranan_dizi</a:t>
            </a:r>
            <a:r>
              <a:rPr lang="tr-TR" dirty="0" smtClean="0"/>
              <a:t>, [</a:t>
            </a:r>
            <a:r>
              <a:rPr lang="tr-TR" dirty="0" err="1" smtClean="0"/>
              <a:t>eşleştir_tür</a:t>
            </a:r>
            <a:r>
              <a:rPr lang="tr-TR" dirty="0" smtClean="0"/>
              <a:t>])</a:t>
            </a:r>
          </a:p>
          <a:p>
            <a:pPr marL="0" indent="0">
              <a:buNone/>
            </a:pPr>
            <a:endParaRPr lang="tr-TR"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429000"/>
            <a:ext cx="748883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066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GRAFİK İŞLEMLERİ</a:t>
            </a:r>
          </a:p>
        </p:txBody>
      </p:sp>
      <p:sp>
        <p:nvSpPr>
          <p:cNvPr id="3" name="İçerik Yer Tutucusu 2"/>
          <p:cNvSpPr>
            <a:spLocks noGrp="1"/>
          </p:cNvSpPr>
          <p:nvPr>
            <p:ph idx="1"/>
          </p:nvPr>
        </p:nvSpPr>
        <p:spPr/>
        <p:txBody>
          <a:bodyPr/>
          <a:lstStyle/>
          <a:p>
            <a:r>
              <a:rPr lang="tr-TR" dirty="0"/>
              <a:t>İnsanlar; her zaman gördükleri şekilleri, resimleri yazılardan daha hızlı anlar ve daha uzun süre aklında tutabilir. Sayılarla dolu tabloları anlamak, hem daha zor hem de daha çok vakit alan bir işlemdir. Kullanıcılara hazırladığınız tabloları, hızlı yoldan anlatmak için grafiklerle destekleyebilir, gereksiz bilgileri vermeden kullanıcılara daha hızlı ulaşabilirsiniz. </a:t>
            </a:r>
          </a:p>
          <a:p>
            <a:endParaRPr lang="tr-TR" dirty="0"/>
          </a:p>
        </p:txBody>
      </p:sp>
    </p:spTree>
    <p:extLst>
      <p:ext uri="{BB962C8B-B14F-4D97-AF65-F5344CB8AC3E}">
        <p14:creationId xmlns:p14="http://schemas.microsoft.com/office/powerpoint/2010/main" val="4103945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36912"/>
            <a:ext cx="8229600" cy="1143000"/>
          </a:xfrm>
        </p:spPr>
        <p:txBody>
          <a:bodyPr/>
          <a:lstStyle/>
          <a:p>
            <a:pPr>
              <a:spcAft>
                <a:spcPts val="0"/>
              </a:spcAft>
            </a:pPr>
            <a:r>
              <a:rPr lang="tr-TR" b="1" dirty="0" smtClean="0">
                <a:latin typeface="Times New Roman"/>
                <a:ea typeface="MS Mincho"/>
              </a:rPr>
              <a:t> </a:t>
            </a:r>
            <a:r>
              <a:rPr lang="tr-TR" b="1" dirty="0">
                <a:latin typeface="Times New Roman"/>
                <a:ea typeface="MS Mincho"/>
              </a:rPr>
              <a:t>Çalışma Kitabı İşlemleri</a:t>
            </a:r>
            <a:endParaRPr lang="tr-TR" b="1" dirty="0">
              <a:effectLst/>
              <a:latin typeface="Times New Roman"/>
              <a:ea typeface="MS Mincho"/>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41258940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Grafik </a:t>
            </a:r>
            <a:r>
              <a:rPr lang="tr-TR" dirty="0" smtClean="0"/>
              <a:t>Oluşturma</a:t>
            </a:r>
          </a:p>
          <a:p>
            <a:r>
              <a:rPr lang="tr-TR" b="1" dirty="0" smtClean="0"/>
              <a:t>Ekle</a:t>
            </a:r>
            <a:r>
              <a:rPr lang="tr-TR" dirty="0" smtClean="0"/>
              <a:t> -&gt; </a:t>
            </a:r>
            <a:r>
              <a:rPr lang="tr-TR" b="1" dirty="0" smtClean="0"/>
              <a:t>Grafikler</a:t>
            </a:r>
            <a:r>
              <a:rPr lang="tr-TR" dirty="0" smtClean="0"/>
              <a:t> kategorisinde yer alan grafik türlerinden size uygun olan seçilir</a:t>
            </a:r>
          </a:p>
          <a:p>
            <a:endParaRPr lang="tr-TR"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56992"/>
            <a:ext cx="69127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535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Grafik </a:t>
            </a:r>
            <a:r>
              <a:rPr lang="tr-TR" b="1" dirty="0" smtClean="0"/>
              <a:t>Türleri</a:t>
            </a:r>
            <a:endParaRPr lang="tr-TR" b="1"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7848871"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3578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Mini Grafikler</a:t>
            </a:r>
          </a:p>
          <a:p>
            <a:r>
              <a:rPr lang="tr-TR" b="1" dirty="0"/>
              <a:t>Ekle</a:t>
            </a:r>
            <a:r>
              <a:rPr lang="tr-TR" dirty="0"/>
              <a:t> </a:t>
            </a:r>
            <a:r>
              <a:rPr lang="tr-TR" dirty="0" smtClean="0"/>
              <a:t>-&gt; </a:t>
            </a:r>
            <a:r>
              <a:rPr lang="tr-TR" b="1" dirty="0" smtClean="0"/>
              <a:t>Mini </a:t>
            </a:r>
            <a:r>
              <a:rPr lang="tr-TR" b="1" dirty="0"/>
              <a:t>Grafikler</a:t>
            </a:r>
            <a:r>
              <a:rPr lang="tr-TR" dirty="0"/>
              <a:t> alanı kullanılır. </a:t>
            </a:r>
            <a:endParaRPr lang="tr-TR" dirty="0" smtClean="0"/>
          </a:p>
          <a:p>
            <a:endParaRPr lang="tr-TR"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68960"/>
            <a:ext cx="734481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4758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Grafik </a:t>
            </a:r>
            <a:r>
              <a:rPr lang="tr-TR" b="1" dirty="0" smtClean="0"/>
              <a:t>Seçenekleri</a:t>
            </a:r>
            <a:endParaRPr lang="tr-TR" dirty="0"/>
          </a:p>
        </p:txBody>
      </p:sp>
      <p:sp>
        <p:nvSpPr>
          <p:cNvPr id="3" name="İçerik Yer Tutucusu 2"/>
          <p:cNvSpPr>
            <a:spLocks noGrp="1"/>
          </p:cNvSpPr>
          <p:nvPr>
            <p:ph idx="1"/>
          </p:nvPr>
        </p:nvSpPr>
        <p:spPr/>
        <p:txBody>
          <a:bodyPr/>
          <a:lstStyle/>
          <a:p>
            <a:r>
              <a:rPr lang="tr-TR" dirty="0"/>
              <a:t>Tasarım </a:t>
            </a:r>
            <a:r>
              <a:rPr lang="tr-TR" dirty="0" smtClean="0"/>
              <a:t>Sekmesi</a:t>
            </a:r>
          </a:p>
          <a:p>
            <a:endParaRPr lang="tr-TR"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64904"/>
            <a:ext cx="684075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184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Biçim </a:t>
            </a:r>
            <a:r>
              <a:rPr lang="tr-TR" b="1" dirty="0" smtClean="0"/>
              <a:t>sekmesi</a:t>
            </a:r>
            <a:endParaRPr lang="tr-TR" b="1" dirty="0"/>
          </a:p>
          <a:p>
            <a:endParaRPr lang="tr-TR"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64904"/>
            <a:ext cx="684076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442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cap="all" dirty="0"/>
              <a:t>SAYFA AYARLARI VE </a:t>
            </a:r>
            <a:r>
              <a:rPr lang="tr-TR" b="1" cap="all" dirty="0" smtClean="0"/>
              <a:t>YAZDIRMA</a:t>
            </a:r>
            <a:endParaRPr lang="tr-TR" dirty="0"/>
          </a:p>
        </p:txBody>
      </p:sp>
      <p:sp>
        <p:nvSpPr>
          <p:cNvPr id="3" name="İçerik Yer Tutucusu 2"/>
          <p:cNvSpPr>
            <a:spLocks noGrp="1"/>
          </p:cNvSpPr>
          <p:nvPr>
            <p:ph idx="1"/>
          </p:nvPr>
        </p:nvSpPr>
        <p:spPr/>
        <p:txBody>
          <a:bodyPr/>
          <a:lstStyle/>
          <a:p>
            <a:r>
              <a:rPr lang="tr-TR" dirty="0"/>
              <a:t>Hazırladığınız tabloları, elektronik ortamda kullanabileceğiniz gibi gerektiğinde yazdırarak kâğıt ortamında da kullanabilirsiniz. Yazdırma işlemi yaparken düzgün ve işlevsel bir yazdırma işlemi gerçekleştirmek çok önemlidir. Yazdırma işlemini düzgün yapmak hem görsel olarak bütünlük sağlayacak hem de kâğıt israfını önleyerek çevreyi korumanıza yardımcı </a:t>
            </a:r>
            <a:r>
              <a:rPr lang="tr-TR" dirty="0" smtClean="0"/>
              <a:t>olacaktır.</a:t>
            </a:r>
            <a:endParaRPr lang="tr-TR" dirty="0"/>
          </a:p>
        </p:txBody>
      </p:sp>
    </p:spTree>
    <p:extLst>
      <p:ext uri="{BB962C8B-B14F-4D97-AF65-F5344CB8AC3E}">
        <p14:creationId xmlns:p14="http://schemas.microsoft.com/office/powerpoint/2010/main" val="8339214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08688"/>
          </a:xfrm>
        </p:spPr>
        <p:txBody>
          <a:bodyPr>
            <a:normAutofit fontScale="90000"/>
          </a:bodyPr>
          <a:lstStyle/>
          <a:p>
            <a:r>
              <a:rPr lang="tr-TR" b="1" dirty="0" smtClean="0"/>
              <a:t>Sayfa Ayarları-</a:t>
            </a:r>
            <a:r>
              <a:rPr lang="tr-TR" b="1" dirty="0"/>
              <a:t>Baskı Ön </a:t>
            </a:r>
            <a:r>
              <a:rPr lang="tr-TR" b="1" dirty="0" smtClean="0"/>
              <a:t>izleme</a:t>
            </a:r>
            <a:endParaRPr lang="tr-TR" dirty="0"/>
          </a:p>
        </p:txBody>
      </p:sp>
      <p:pic>
        <p:nvPicPr>
          <p:cNvPr id="481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69674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4639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Temalar</a:t>
            </a:r>
            <a:br>
              <a:rPr lang="tr-TR" b="1" dirty="0"/>
            </a:br>
            <a:endParaRPr lang="tr-TR" dirty="0"/>
          </a:p>
        </p:txBody>
      </p:sp>
      <p:pic>
        <p:nvPicPr>
          <p:cNvPr id="491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640871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799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636680"/>
          </a:xfrm>
        </p:spPr>
        <p:txBody>
          <a:bodyPr>
            <a:normAutofit fontScale="90000"/>
          </a:bodyPr>
          <a:lstStyle/>
          <a:p>
            <a:r>
              <a:rPr lang="tr-TR" b="1" dirty="0"/>
              <a:t>Üst Bilgi ve Alt </a:t>
            </a:r>
            <a:r>
              <a:rPr lang="tr-TR" b="1" dirty="0" smtClean="0"/>
              <a:t>Bilgi</a:t>
            </a:r>
            <a:endParaRPr lang="tr-TR" dirty="0"/>
          </a:p>
        </p:txBody>
      </p:sp>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336704"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3956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924712"/>
          </a:xfrm>
        </p:spPr>
        <p:txBody>
          <a:bodyPr>
            <a:normAutofit/>
          </a:bodyPr>
          <a:lstStyle/>
          <a:p>
            <a:r>
              <a:rPr lang="tr-TR" b="1" dirty="0"/>
              <a:t>Sayfa </a:t>
            </a:r>
            <a:r>
              <a:rPr lang="tr-TR" b="1" dirty="0" smtClean="0"/>
              <a:t>Yönlendirme</a:t>
            </a:r>
            <a:endParaRPr lang="tr-TR" dirty="0"/>
          </a:p>
        </p:txBody>
      </p:sp>
      <p:pic>
        <p:nvPicPr>
          <p:cNvPr id="512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633670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870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Yeni Çalışma Kitabı Oluşturma</a:t>
            </a:r>
            <a:br>
              <a:rPr lang="tr-TR" b="1" dirty="0"/>
            </a:b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345638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412776"/>
            <a:ext cx="4320480"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6206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Kenar Boşluklarını Ayarlama</a:t>
            </a:r>
            <a:br>
              <a:rPr lang="tr-TR" b="1" dirty="0"/>
            </a:br>
            <a:endParaRPr lang="tr-TR" dirty="0"/>
          </a:p>
        </p:txBody>
      </p:sp>
      <p:pic>
        <p:nvPicPr>
          <p:cNvPr id="522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1700808"/>
            <a:ext cx="295232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72816"/>
            <a:ext cx="302433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4281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Yazdırma Alanını Belirleme</a:t>
            </a:r>
          </a:p>
        </p:txBody>
      </p:sp>
      <p:pic>
        <p:nvPicPr>
          <p:cNvPr id="532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98477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2471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t>
            </a:r>
            <a:r>
              <a:rPr lang="tr-TR" b="1" dirty="0"/>
              <a:t>Başlıkları Yazdırma</a:t>
            </a:r>
            <a:br>
              <a:rPr lang="tr-TR" b="1" dirty="0"/>
            </a:br>
            <a:endParaRPr lang="tr-TR" dirty="0"/>
          </a:p>
        </p:txBody>
      </p:sp>
      <p:pic>
        <p:nvPicPr>
          <p:cNvPr id="542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6336704"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390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924712"/>
          </a:xfrm>
        </p:spPr>
        <p:txBody>
          <a:bodyPr>
            <a:normAutofit/>
          </a:bodyPr>
          <a:lstStyle/>
          <a:p>
            <a:r>
              <a:rPr lang="tr-TR" b="1" dirty="0"/>
              <a:t>Verileri Sayfaya </a:t>
            </a:r>
            <a:r>
              <a:rPr lang="tr-TR" b="1" dirty="0" smtClean="0"/>
              <a:t>Sığdırma</a:t>
            </a:r>
            <a:endParaRPr lang="tr-TR" dirty="0"/>
          </a:p>
        </p:txBody>
      </p:sp>
      <p:pic>
        <p:nvPicPr>
          <p:cNvPr id="552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604867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4624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Diğer Sayfa Seçenekleri</a:t>
            </a:r>
          </a:p>
        </p:txBody>
      </p:sp>
      <p:pic>
        <p:nvPicPr>
          <p:cNvPr id="563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060848"/>
            <a:ext cx="5976664" cy="232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1302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Yazdırma Ayarları</a:t>
            </a:r>
          </a:p>
        </p:txBody>
      </p:sp>
      <p:pic>
        <p:nvPicPr>
          <p:cNvPr id="573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916833"/>
            <a:ext cx="6264696" cy="352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24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spcAft>
                <a:spcPts val="0"/>
              </a:spcAft>
            </a:pPr>
            <a:r>
              <a:rPr lang="tr-TR" b="1" dirty="0">
                <a:latin typeface="Times New Roman"/>
                <a:ea typeface="MS Mincho"/>
              </a:rPr>
              <a:t>Çalışma Kitabını Kaydetme</a:t>
            </a:r>
            <a:br>
              <a:rPr lang="tr-TR" b="1" dirty="0">
                <a:latin typeface="Times New Roman"/>
                <a:ea typeface="MS Mincho"/>
              </a:rPr>
            </a:br>
            <a:r>
              <a:rPr lang="tr-TR" sz="4000" dirty="0">
                <a:latin typeface="Times New Roman"/>
                <a:ea typeface="MS Mincho"/>
              </a:rPr>
              <a:t> </a:t>
            </a:r>
            <a:endParaRPr lang="tr-TR" sz="4000" dirty="0">
              <a:effectLst/>
              <a:latin typeface="Times New Roman"/>
              <a:ea typeface="MS Mincho"/>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7" y="1628800"/>
            <a:ext cx="748883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102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spcAft>
                <a:spcPts val="0"/>
              </a:spcAft>
            </a:pPr>
            <a:r>
              <a:rPr lang="tr-TR" b="1" dirty="0">
                <a:latin typeface="Times New Roman"/>
                <a:ea typeface="MS Mincho"/>
              </a:rPr>
              <a:t>Kayıtlı Çalışma Kitabını Açma</a:t>
            </a:r>
            <a:br>
              <a:rPr lang="tr-TR" b="1" dirty="0">
                <a:latin typeface="Times New Roman"/>
                <a:ea typeface="MS Mincho"/>
              </a:rPr>
            </a:br>
            <a:r>
              <a:rPr lang="tr-TR" sz="4000" dirty="0">
                <a:latin typeface="Times New Roman"/>
                <a:ea typeface="MS Mincho"/>
              </a:rPr>
              <a:t> </a:t>
            </a:r>
            <a:endParaRPr lang="tr-TR" sz="4000" dirty="0">
              <a:effectLst/>
              <a:latin typeface="Times New Roman"/>
              <a:ea typeface="MS Mincho"/>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48883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355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184</TotalTime>
  <Words>684</Words>
  <Application>Microsoft Office PowerPoint</Application>
  <PresentationFormat>Ekran Gösterisi (4:3)</PresentationFormat>
  <Paragraphs>128</Paragraphs>
  <Slides>75</Slides>
  <Notes>1</Notes>
  <HiddenSlides>0</HiddenSlides>
  <MMClips>0</MMClips>
  <ScaleCrop>false</ScaleCrop>
  <HeadingPairs>
    <vt:vector size="4" baseType="variant">
      <vt:variant>
        <vt:lpstr>Tema</vt:lpstr>
      </vt:variant>
      <vt:variant>
        <vt:i4>2</vt:i4>
      </vt:variant>
      <vt:variant>
        <vt:lpstr>Slayt Başlıkları</vt:lpstr>
      </vt:variant>
      <vt:variant>
        <vt:i4>75</vt:i4>
      </vt:variant>
    </vt:vector>
  </HeadingPairs>
  <TitlesOfParts>
    <vt:vector size="77" baseType="lpstr">
      <vt:lpstr>Akış</vt:lpstr>
      <vt:lpstr>Üst Düzey</vt:lpstr>
      <vt:lpstr>      Bu proje Avrupa Birliği ve Türkiye Cumhuriyeti tarafından finanse edilmektedir. </vt:lpstr>
      <vt:lpstr>PowerPoint Sunusu</vt:lpstr>
      <vt:lpstr>   EXCEL 2010 ELEKTRONİK TABLOLAMA</vt:lpstr>
      <vt:lpstr>  ELEKTRONİK TABLOLAMA YAZILIMI </vt:lpstr>
      <vt:lpstr>Elektronik Tablolama Yazılımı Arayüzü</vt:lpstr>
      <vt:lpstr> Çalışma Kitabı İşlemleri</vt:lpstr>
      <vt:lpstr>Yeni Çalışma Kitabı Oluşturma </vt:lpstr>
      <vt:lpstr>Çalışma Kitabını Kaydetme  </vt:lpstr>
      <vt:lpstr>Kayıtlı Çalışma Kitabını Açma  </vt:lpstr>
      <vt:lpstr>Çalışma Sayfaları</vt:lpstr>
      <vt:lpstr>Hücreleri Seçme </vt:lpstr>
      <vt:lpstr>Satır ve Sütun İşlemleri</vt:lpstr>
      <vt:lpstr>Satır ve Sütun Ekleme</vt:lpstr>
      <vt:lpstr>Satır ve Sütun Silme</vt:lpstr>
      <vt:lpstr>Satır ve Sütun Gizleme/Gösterme</vt:lpstr>
      <vt:lpstr>Satır Yüksekliği ve Sütun Genişliğini Değiştirme</vt:lpstr>
      <vt:lpstr>Satır ve Sütun Sabitleme </vt:lpstr>
      <vt:lpstr>Otomatik Tamamlama ve Otomatik Doldurma </vt:lpstr>
      <vt:lpstr>Otomatik Tamamlama</vt:lpstr>
      <vt:lpstr>Otomatik Doldurma</vt:lpstr>
      <vt:lpstr>Hücreleri Biçimlendirme</vt:lpstr>
      <vt:lpstr>Hücre İçindeki Verileri Hizalama</vt:lpstr>
      <vt:lpstr>Sayıları Biçimlendirme</vt:lpstr>
      <vt:lpstr> Kenarlıkları Biçimlendirme </vt:lpstr>
      <vt:lpstr>Yazı Tipini Biçimlendirme</vt:lpstr>
      <vt:lpstr>Hücre Arka Planını Biçimlendirme</vt:lpstr>
      <vt:lpstr>Hücre Stilleri</vt:lpstr>
      <vt:lpstr>Koşullu Biçimlendirme</vt:lpstr>
      <vt:lpstr>Hücre Veri Tipleri</vt:lpstr>
      <vt:lpstr>Formüller ve fonksiyonlar</vt:lpstr>
      <vt:lpstr>Formül Girişi</vt:lpstr>
      <vt:lpstr> Operatörler</vt:lpstr>
      <vt:lpstr>Mutlak Referans</vt:lpstr>
      <vt:lpstr>Fonksiyonlar</vt:lpstr>
      <vt:lpstr> Matematiksel Fonksiyonlar </vt:lpstr>
      <vt:lpstr>PowerPoint Sunusu</vt:lpstr>
      <vt:lpstr>PowerPoint Sunusu</vt:lpstr>
      <vt:lpstr>PowerPoint Sunusu</vt:lpstr>
      <vt:lpstr>PowerPoint Sunusu</vt:lpstr>
      <vt:lpstr>PowerPoint Sunusu</vt:lpstr>
      <vt:lpstr>PowerPoint Sunusu</vt:lpstr>
      <vt:lpstr>PowerPoint Sunusu</vt:lpstr>
      <vt:lpstr> İstatistiksel Fonksiyonlar</vt:lpstr>
      <vt:lpstr>PowerPoint Sunusu</vt:lpstr>
      <vt:lpstr>PowerPoint Sunusu</vt:lpstr>
      <vt:lpstr>Metin Fonksiyonları  </vt:lpstr>
      <vt:lpstr>PowerPoint Sunusu</vt:lpstr>
      <vt:lpstr>PowerPoint Sunusu</vt:lpstr>
      <vt:lpstr>PowerPoint Sunusu</vt:lpstr>
      <vt:lpstr>PowerPoint Sunusu</vt:lpstr>
      <vt:lpstr>PowerPoint Sunusu</vt:lpstr>
      <vt:lpstr>Tarih Fonksiyonları</vt:lpstr>
      <vt:lpstr>PowerPoint Sunusu</vt:lpstr>
      <vt:lpstr>PowerPoint Sunusu</vt:lpstr>
      <vt:lpstr>PowerPoint Sunusu</vt:lpstr>
      <vt:lpstr>Mantıksal Fonksiyonlar</vt:lpstr>
      <vt:lpstr>Arama ve Başvuru Fonksiyonları </vt:lpstr>
      <vt:lpstr>PowerPoint Sunusu</vt:lpstr>
      <vt:lpstr>GRAFİK İŞLEMLERİ</vt:lpstr>
      <vt:lpstr>PowerPoint Sunusu</vt:lpstr>
      <vt:lpstr>PowerPoint Sunusu</vt:lpstr>
      <vt:lpstr>PowerPoint Sunusu</vt:lpstr>
      <vt:lpstr>Grafik Seçenekleri</vt:lpstr>
      <vt:lpstr>PowerPoint Sunusu</vt:lpstr>
      <vt:lpstr>SAYFA AYARLARI VE YAZDIRMA</vt:lpstr>
      <vt:lpstr>Sayfa Ayarları-Baskı Ön izleme</vt:lpstr>
      <vt:lpstr>Temalar </vt:lpstr>
      <vt:lpstr>Üst Bilgi ve Alt Bilgi</vt:lpstr>
      <vt:lpstr>Sayfa Yönlendirme</vt:lpstr>
      <vt:lpstr>Kenar Boşluklarını Ayarlama </vt:lpstr>
      <vt:lpstr>Yazdırma Alanını Belirleme</vt:lpstr>
      <vt:lpstr> Başlıkları Yazdırma </vt:lpstr>
      <vt:lpstr>Verileri Sayfaya Sığdırma</vt:lpstr>
      <vt:lpstr>Diğer Sayfa Seçenekleri</vt:lpstr>
      <vt:lpstr>Yazdırma Ayarları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EXCEL 2010</dc:title>
  <dc:creator>mustafa</dc:creator>
  <cp:lastModifiedBy>Bilal Keskin</cp:lastModifiedBy>
  <cp:revision>18</cp:revision>
  <dcterms:created xsi:type="dcterms:W3CDTF">2016-03-20T08:45:30Z</dcterms:created>
  <dcterms:modified xsi:type="dcterms:W3CDTF">2016-04-24T07:18:39Z</dcterms:modified>
</cp:coreProperties>
</file>